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  <p:sldId id="268" r:id="rId12"/>
    <p:sldId id="266" r:id="rId13"/>
    <p:sldId id="267" r:id="rId14"/>
    <p:sldId id="272" r:id="rId15"/>
    <p:sldId id="269" r:id="rId16"/>
    <p:sldId id="271" r:id="rId17"/>
    <p:sldId id="270" r:id="rId18"/>
    <p:sldId id="274" r:id="rId19"/>
    <p:sldId id="275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91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08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A93E-F603-43CE-9285-E6F62F8BA62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A8A8-19AB-4462-8479-9E28D1E78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25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A93E-F603-43CE-9285-E6F62F8BA62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A8A8-19AB-4462-8479-9E28D1E78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49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A93E-F603-43CE-9285-E6F62F8BA62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A8A8-19AB-4462-8479-9E28D1E78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4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A93E-F603-43CE-9285-E6F62F8BA62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A8A8-19AB-4462-8479-9E28D1E78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2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A93E-F603-43CE-9285-E6F62F8BA62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A8A8-19AB-4462-8479-9E28D1E78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56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A93E-F603-43CE-9285-E6F62F8BA62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A8A8-19AB-4462-8479-9E28D1E78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9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A93E-F603-43CE-9285-E6F62F8BA62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A8A8-19AB-4462-8479-9E28D1E78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A93E-F603-43CE-9285-E6F62F8BA62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A8A8-19AB-4462-8479-9E28D1E78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20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A93E-F603-43CE-9285-E6F62F8BA62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A8A8-19AB-4462-8479-9E28D1E78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05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A93E-F603-43CE-9285-E6F62F8BA62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A8A8-19AB-4462-8479-9E28D1E78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41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A93E-F603-43CE-9285-E6F62F8BA62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A8A8-19AB-4462-8479-9E28D1E78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84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AA93E-F603-43CE-9285-E6F62F8BA62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CA8A8-19AB-4462-8479-9E28D1E78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90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August 2018 Update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“Know your control”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76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Data (</a:t>
            </a:r>
            <a:r>
              <a:rPr lang="en-US" dirty="0" err="1" smtClean="0"/>
              <a:t>Kayak&amp;TS</a:t>
            </a:r>
            <a:r>
              <a:rPr lang="en-US" dirty="0" smtClean="0"/>
              <a:t>) to Lidar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for control and </a:t>
            </a:r>
            <a:r>
              <a:rPr lang="en-US" dirty="0" err="1" smtClean="0"/>
              <a:t>lidar</a:t>
            </a:r>
            <a:r>
              <a:rPr lang="en-US" dirty="0" smtClean="0"/>
              <a:t> were each gridded to 1m x 1m bins</a:t>
            </a:r>
          </a:p>
          <a:p>
            <a:pPr lvl="1"/>
            <a:r>
              <a:rPr lang="en-US" dirty="0" smtClean="0"/>
              <a:t>Mean of all points within a grid cell using custom </a:t>
            </a:r>
            <a:r>
              <a:rPr lang="en-US" i="1" dirty="0" err="1" smtClean="0"/>
              <a:t>roundgridfun.m</a:t>
            </a:r>
            <a:r>
              <a:rPr lang="en-US" i="1" dirty="0" smtClean="0"/>
              <a:t> </a:t>
            </a:r>
            <a:r>
              <a:rPr lang="en-US" dirty="0" smtClean="0"/>
              <a:t>script</a:t>
            </a:r>
          </a:p>
          <a:p>
            <a:r>
              <a:rPr lang="el-GR" dirty="0" smtClean="0"/>
              <a:t>Δ</a:t>
            </a:r>
            <a:r>
              <a:rPr lang="en-US" dirty="0" smtClean="0"/>
              <a:t>Z computed for each grid cell</a:t>
            </a:r>
          </a:p>
          <a:p>
            <a:pPr lvl="1"/>
            <a:r>
              <a:rPr lang="en-US" dirty="0" err="1" smtClean="0"/>
              <a:t>Z</a:t>
            </a:r>
            <a:r>
              <a:rPr lang="en-US" baseline="-25000" dirty="0" err="1" smtClean="0"/>
              <a:t>Lidar</a:t>
            </a:r>
            <a:r>
              <a:rPr lang="en-US" dirty="0" smtClean="0"/>
              <a:t> – </a:t>
            </a:r>
            <a:r>
              <a:rPr lang="en-US" dirty="0" err="1" smtClean="0"/>
              <a:t>Z</a:t>
            </a:r>
            <a:r>
              <a:rPr lang="en-US" baseline="-25000" dirty="0" err="1" smtClean="0"/>
              <a:t>Kayak</a:t>
            </a:r>
            <a:r>
              <a:rPr lang="en-US" baseline="-25000" dirty="0" smtClean="0"/>
              <a:t> &amp; TS</a:t>
            </a:r>
          </a:p>
          <a:p>
            <a:pPr lvl="1"/>
            <a:r>
              <a:rPr lang="en-US" dirty="0" smtClean="0"/>
              <a:t>Positive indicates </a:t>
            </a:r>
            <a:r>
              <a:rPr lang="en-US" dirty="0" err="1" smtClean="0"/>
              <a:t>lidar</a:t>
            </a:r>
            <a:r>
              <a:rPr lang="en-US" dirty="0" smtClean="0"/>
              <a:t> is higher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14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56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79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39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45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7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83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93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0064"/>
            <a:ext cx="10515600" cy="4351338"/>
          </a:xfrm>
        </p:spPr>
        <p:txBody>
          <a:bodyPr/>
          <a:lstStyle/>
          <a:p>
            <a:r>
              <a:rPr lang="en-US" dirty="0" err="1" smtClean="0"/>
              <a:t>Riegl</a:t>
            </a:r>
            <a:r>
              <a:rPr lang="en-US" dirty="0" smtClean="0"/>
              <a:t> Consistently ~30cm too low</a:t>
            </a:r>
          </a:p>
          <a:p>
            <a:r>
              <a:rPr lang="en-US" dirty="0" smtClean="0"/>
              <a:t>Real changes since 2014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Correlation between error and bottom type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22" y="2743425"/>
            <a:ext cx="4417127" cy="4059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5472" y="6433152"/>
            <a:ext cx="9356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Rod Bay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 rot="1491547">
            <a:off x="2793449" y="3673637"/>
            <a:ext cx="804827" cy="21487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80" r="31398"/>
          <a:stretch/>
        </p:blipFill>
        <p:spPr>
          <a:xfrm>
            <a:off x="5281810" y="2582694"/>
            <a:ext cx="694793" cy="43805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428" y="2781940"/>
            <a:ext cx="4643789" cy="4008496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 rot="3063847">
            <a:off x="8719302" y="2352862"/>
            <a:ext cx="1407068" cy="21487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875042" y="6433152"/>
            <a:ext cx="13425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Whale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7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“Know your Control”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2014 </a:t>
            </a:r>
            <a:r>
              <a:rPr lang="en-US" dirty="0" err="1" smtClean="0"/>
              <a:t>Riegl</a:t>
            </a:r>
            <a:r>
              <a:rPr lang="en-US" dirty="0" smtClean="0"/>
              <a:t> and EAARLB Data are arguable useable for hard surfaces</a:t>
            </a:r>
          </a:p>
          <a:p>
            <a:pPr lvl="1"/>
            <a:r>
              <a:rPr lang="en-US" dirty="0" smtClean="0"/>
              <a:t>I think it is valid to include cautiously, and with caveats, in a paper</a:t>
            </a:r>
          </a:p>
          <a:p>
            <a:pPr lvl="1"/>
            <a:r>
              <a:rPr lang="en-US" dirty="0" err="1" smtClean="0"/>
              <a:t>Riegl</a:t>
            </a:r>
            <a:r>
              <a:rPr lang="en-US" dirty="0" smtClean="0"/>
              <a:t> data needs a vertical shift of ~30cm</a:t>
            </a:r>
          </a:p>
          <a:p>
            <a:r>
              <a:rPr lang="en-US" dirty="0" smtClean="0"/>
              <a:t>Preferably, JABLTCX will fly all the sites and we won’t need to</a:t>
            </a:r>
          </a:p>
          <a:p>
            <a:r>
              <a:rPr lang="en-US" dirty="0" smtClean="0"/>
              <a:t>Need to decide how to handle uncertainty shown in kayak-total station</a:t>
            </a:r>
          </a:p>
          <a:p>
            <a:pPr lvl="1"/>
            <a:r>
              <a:rPr lang="en-US" dirty="0" smtClean="0"/>
              <a:t>Due to sharp gradients at the edge of reefs?</a:t>
            </a:r>
          </a:p>
          <a:p>
            <a:pPr lvl="1"/>
            <a:r>
              <a:rPr lang="en-US" dirty="0" smtClean="0"/>
              <a:t>Due to seagrass?</a:t>
            </a:r>
          </a:p>
          <a:p>
            <a:pPr lvl="1"/>
            <a:r>
              <a:rPr lang="en-US" dirty="0" smtClean="0"/>
              <a:t>Uncertainty inherent to the sonar?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13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Old Lidar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2011 LADS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3m x 3m gridded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Only Buck Island</a:t>
            </a:r>
          </a:p>
          <a:p>
            <a:pPr marL="0" indent="0">
              <a:buNone/>
            </a:pPr>
            <a:r>
              <a:rPr lang="en-US" dirty="0" smtClean="0"/>
              <a:t>2014 EAARL B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~25pts/m</a:t>
            </a:r>
            <a:r>
              <a:rPr lang="en-US" baseline="30000" dirty="0" smtClean="0"/>
              <a:t>3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Only Buck Island</a:t>
            </a:r>
          </a:p>
          <a:p>
            <a:pPr marL="0" indent="0">
              <a:buNone/>
            </a:pPr>
            <a:r>
              <a:rPr lang="en-US" dirty="0" smtClean="0"/>
              <a:t>2014 NGS RIEGL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~150pts/m</a:t>
            </a:r>
            <a:r>
              <a:rPr lang="en-US" baseline="30000" dirty="0" smtClean="0"/>
              <a:t>3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Data available at all Sites</a:t>
            </a:r>
          </a:p>
          <a:p>
            <a:pPr marL="0" indent="0">
              <a:buNone/>
            </a:pPr>
            <a:r>
              <a:rPr lang="en-US" dirty="0" smtClean="0"/>
              <a:t>2018 JABLTCX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-TBD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459" y="32755"/>
            <a:ext cx="4549588" cy="33798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1475" y="2540138"/>
            <a:ext cx="221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EAARL B = </a:t>
            </a:r>
            <a:r>
              <a:rPr lang="en-US" b="1" dirty="0" smtClean="0"/>
              <a:t>~25pts/m</a:t>
            </a:r>
            <a:r>
              <a:rPr lang="en-US" b="1" baseline="30000" dirty="0" smtClean="0"/>
              <a:t>3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459" y="3480035"/>
            <a:ext cx="4549588" cy="33293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71475" y="5807631"/>
            <a:ext cx="20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RIEGL = ~150pts/m</a:t>
            </a:r>
            <a:r>
              <a:rPr lang="en-US" b="1" baseline="30000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989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Next Steps (In Parallel)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 smtClean="0"/>
              <a:t>Analysis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Automate analysis workflow</a:t>
            </a:r>
          </a:p>
          <a:p>
            <a:pPr lvl="1"/>
            <a:r>
              <a:rPr lang="en-US" dirty="0" smtClean="0"/>
              <a:t>Compare </a:t>
            </a:r>
            <a:r>
              <a:rPr lang="en-US" dirty="0" err="1" smtClean="0"/>
              <a:t>SfM</a:t>
            </a:r>
            <a:r>
              <a:rPr lang="en-US" dirty="0" smtClean="0"/>
              <a:t> results to control</a:t>
            </a:r>
          </a:p>
          <a:p>
            <a:pPr lvl="1"/>
            <a:r>
              <a:rPr lang="en-US" dirty="0" smtClean="0"/>
              <a:t>Generate Figures</a:t>
            </a:r>
          </a:p>
          <a:p>
            <a:r>
              <a:rPr lang="en-US" dirty="0" smtClean="0"/>
              <a:t>Compare results for each site</a:t>
            </a:r>
          </a:p>
          <a:p>
            <a:pPr lvl="1"/>
            <a:r>
              <a:rPr lang="en-US" dirty="0" smtClean="0"/>
              <a:t>With control</a:t>
            </a:r>
          </a:p>
          <a:p>
            <a:pPr lvl="1"/>
            <a:r>
              <a:rPr lang="en-US" dirty="0" smtClean="0"/>
              <a:t>Without control</a:t>
            </a:r>
          </a:p>
          <a:p>
            <a:r>
              <a:rPr lang="en-US" dirty="0" smtClean="0"/>
              <a:t>Compare JABLTCX to Control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4000" dirty="0" smtClean="0"/>
              <a:t>Processing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Isolate experiments to compare with </a:t>
            </a:r>
            <a:r>
              <a:rPr lang="en-US" dirty="0" err="1" smtClean="0"/>
              <a:t>simUAS</a:t>
            </a:r>
            <a:endParaRPr lang="en-US" dirty="0" smtClean="0"/>
          </a:p>
          <a:p>
            <a:r>
              <a:rPr lang="en-US" dirty="0" smtClean="0"/>
              <a:t>Process “experiments”</a:t>
            </a:r>
          </a:p>
          <a:p>
            <a:pPr lvl="1"/>
            <a:r>
              <a:rPr lang="en-US" dirty="0" smtClean="0"/>
              <a:t>Different processing settings</a:t>
            </a:r>
            <a:endParaRPr lang="en-US" dirty="0"/>
          </a:p>
          <a:p>
            <a:pPr lvl="1"/>
            <a:r>
              <a:rPr lang="en-US" dirty="0" smtClean="0"/>
              <a:t>Different Overlap/</a:t>
            </a:r>
            <a:r>
              <a:rPr lang="en-US" dirty="0" err="1" smtClean="0"/>
              <a:t>Sidelap</a:t>
            </a:r>
            <a:endParaRPr lang="en-US" dirty="0" smtClean="0"/>
          </a:p>
          <a:p>
            <a:pPr lvl="1"/>
            <a:r>
              <a:rPr lang="en-US" dirty="0" smtClean="0"/>
              <a:t>Different GSD</a:t>
            </a:r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Get Wayne’s data into workflow</a:t>
            </a:r>
          </a:p>
        </p:txBody>
      </p:sp>
    </p:spTree>
    <p:extLst>
      <p:ext uri="{BB962C8B-B14F-4D97-AF65-F5344CB8AC3E}">
        <p14:creationId xmlns:p14="http://schemas.microsoft.com/office/powerpoint/2010/main" val="1208868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Validation Data for Each Site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809195"/>
              </p:ext>
            </p:extLst>
          </p:nvPr>
        </p:nvGraphicFramePr>
        <p:xfrm>
          <a:off x="92738" y="2323167"/>
          <a:ext cx="1199168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3080">
                  <a:extLst>
                    <a:ext uri="{9D8B030D-6E8A-4147-A177-3AD203B41FA5}">
                      <a16:colId xmlns:a16="http://schemas.microsoft.com/office/drawing/2014/main" val="2583260465"/>
                    </a:ext>
                  </a:extLst>
                </a:gridCol>
                <a:gridCol w="2084496">
                  <a:extLst>
                    <a:ext uri="{9D8B030D-6E8A-4147-A177-3AD203B41FA5}">
                      <a16:colId xmlns:a16="http://schemas.microsoft.com/office/drawing/2014/main" val="1136611671"/>
                    </a:ext>
                  </a:extLst>
                </a:gridCol>
                <a:gridCol w="1951589">
                  <a:extLst>
                    <a:ext uri="{9D8B030D-6E8A-4147-A177-3AD203B41FA5}">
                      <a16:colId xmlns:a16="http://schemas.microsoft.com/office/drawing/2014/main" val="3751311087"/>
                    </a:ext>
                  </a:extLst>
                </a:gridCol>
                <a:gridCol w="1694177">
                  <a:extLst>
                    <a:ext uri="{9D8B030D-6E8A-4147-A177-3AD203B41FA5}">
                      <a16:colId xmlns:a16="http://schemas.microsoft.com/office/drawing/2014/main" val="3564342998"/>
                    </a:ext>
                  </a:extLst>
                </a:gridCol>
                <a:gridCol w="1339840">
                  <a:extLst>
                    <a:ext uri="{9D8B030D-6E8A-4147-A177-3AD203B41FA5}">
                      <a16:colId xmlns:a16="http://schemas.microsoft.com/office/drawing/2014/main" val="4267774080"/>
                    </a:ext>
                  </a:extLst>
                </a:gridCol>
                <a:gridCol w="1352938">
                  <a:extLst>
                    <a:ext uri="{9D8B030D-6E8A-4147-A177-3AD203B41FA5}">
                      <a16:colId xmlns:a16="http://schemas.microsoft.com/office/drawing/2014/main" val="3572279095"/>
                    </a:ext>
                  </a:extLst>
                </a:gridCol>
                <a:gridCol w="1215565">
                  <a:extLst>
                    <a:ext uri="{9D8B030D-6E8A-4147-A177-3AD203B41FA5}">
                      <a16:colId xmlns:a16="http://schemas.microsoft.com/office/drawing/2014/main" val="1307524539"/>
                    </a:ext>
                  </a:extLst>
                </a:gridCol>
              </a:tblGrid>
              <a:tr h="321422">
                <a:tc>
                  <a:txBody>
                    <a:bodyPr/>
                    <a:lstStyle/>
                    <a:p>
                      <a:r>
                        <a:rPr lang="en-US" dirty="0" smtClean="0"/>
                        <a:t>Control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NW Buck Island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All Buck Island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Whale Point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Isaac</a:t>
                      </a:r>
                      <a:r>
                        <a:rPr lang="en-US" baseline="0" dirty="0" smtClean="0"/>
                        <a:t> Bay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Jacks Bay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Rod Bay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40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2011</a:t>
                      </a:r>
                      <a:r>
                        <a:rPr lang="en-US" i="1" baseline="0" dirty="0" smtClean="0"/>
                        <a:t> LADS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37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baseline="0" dirty="0" smtClean="0"/>
                        <a:t>2014 EAARLB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494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baseline="0" dirty="0" smtClean="0"/>
                        <a:t>2014 RIEGL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63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dirty="0" smtClean="0"/>
                        <a:t>2018 Total 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49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dirty="0" smtClean="0"/>
                        <a:t>2018 Kayak Sonar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401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dirty="0" smtClean="0">
                          <a:solidFill>
                            <a:schemeClr val="accent2"/>
                          </a:solidFill>
                        </a:rPr>
                        <a:t>2018 JABLTCX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019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289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Kayak to Total Station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</a:t>
            </a:r>
            <a:r>
              <a:rPr lang="en-US" baseline="-25000" dirty="0" err="1" smtClean="0"/>
              <a:t>Kayak</a:t>
            </a:r>
            <a:r>
              <a:rPr lang="en-US" dirty="0" smtClean="0"/>
              <a:t> – </a:t>
            </a:r>
            <a:r>
              <a:rPr lang="en-US" dirty="0" err="1" smtClean="0"/>
              <a:t>Z</a:t>
            </a:r>
            <a:r>
              <a:rPr lang="en-US" baseline="-25000" dirty="0" err="1" smtClean="0"/>
              <a:t>Total</a:t>
            </a:r>
            <a:r>
              <a:rPr lang="en-US" baseline="-25000" dirty="0" smtClean="0"/>
              <a:t> Station</a:t>
            </a:r>
            <a:r>
              <a:rPr lang="en-US" dirty="0" smtClean="0"/>
              <a:t> when points are &lt;= 1 meter apart</a:t>
            </a:r>
          </a:p>
          <a:p>
            <a:pPr lvl="1"/>
            <a:r>
              <a:rPr lang="en-US" dirty="0" smtClean="0"/>
              <a:t>Positive indicates Kayak &gt; Sonar</a:t>
            </a:r>
          </a:p>
          <a:p>
            <a:pPr lvl="1"/>
            <a:r>
              <a:rPr lang="en-US" dirty="0" smtClean="0"/>
              <a:t>For multiple points, the median was used</a:t>
            </a:r>
          </a:p>
          <a:p>
            <a:r>
              <a:rPr lang="en-US" dirty="0" smtClean="0"/>
              <a:t>* NOTE: The Rod Bay Kayak data was adjusted by 0.765m</a:t>
            </a:r>
          </a:p>
          <a:p>
            <a:pPr lvl="1"/>
            <a:r>
              <a:rPr lang="en-US" dirty="0" smtClean="0"/>
              <a:t>Due to a processing error where the rod height was incorrect</a:t>
            </a:r>
          </a:p>
          <a:p>
            <a:pPr lvl="1"/>
            <a:endParaRPr lang="en-US" dirty="0"/>
          </a:p>
          <a:p>
            <a:r>
              <a:rPr lang="en-US" dirty="0" smtClean="0"/>
              <a:t>No indication of a bias in any of the datasets</a:t>
            </a:r>
          </a:p>
        </p:txBody>
      </p:sp>
    </p:spTree>
    <p:extLst>
      <p:ext uri="{BB962C8B-B14F-4D97-AF65-F5344CB8AC3E}">
        <p14:creationId xmlns:p14="http://schemas.microsoft.com/office/powerpoint/2010/main" val="57487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00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10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46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70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84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11764</TotalTime>
  <Words>350</Words>
  <Application>Microsoft Office PowerPoint</Application>
  <PresentationFormat>Widescreen</PresentationFormat>
  <Paragraphs>97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August 2018 Update</vt:lpstr>
      <vt:lpstr>Old Lidar Data</vt:lpstr>
      <vt:lpstr>Validation Data for Each Site</vt:lpstr>
      <vt:lpstr>Kayak to Total Station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Data (Kayak&amp;TS) to Lidar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“Know your Control” Conclusions</vt:lpstr>
      <vt:lpstr>My Next Steps (In Parallel)</vt:lpstr>
    </vt:vector>
  </TitlesOfParts>
  <Company>OSU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August 2018 Update</dc:title>
  <dc:creator>Slocum, Richard Kevin</dc:creator>
  <cp:lastModifiedBy>Slocum, Richard Kevin</cp:lastModifiedBy>
  <cp:revision>6</cp:revision>
  <dcterms:created xsi:type="dcterms:W3CDTF">2018-08-15T20:32:40Z</dcterms:created>
  <dcterms:modified xsi:type="dcterms:W3CDTF">2018-08-24T00:37:09Z</dcterms:modified>
</cp:coreProperties>
</file>